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DEAE-5BCF-417F-B4CE-20749EFE418D}" type="datetimeFigureOut">
              <a:rPr lang="en-US" smtClean="0"/>
              <a:pPr/>
              <a:t>12/5/2011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D060-12A5-43F9-8F8C-0E89A682869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DEAE-5BCF-417F-B4CE-20749EFE418D}" type="datetimeFigureOut">
              <a:rPr lang="en-US" smtClean="0"/>
              <a:pPr/>
              <a:t>12/5/2011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D060-12A5-43F9-8F8C-0E89A682869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DEAE-5BCF-417F-B4CE-20749EFE418D}" type="datetimeFigureOut">
              <a:rPr lang="en-US" smtClean="0"/>
              <a:pPr/>
              <a:t>12/5/2011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D060-12A5-43F9-8F8C-0E89A682869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DEAE-5BCF-417F-B4CE-20749EFE418D}" type="datetimeFigureOut">
              <a:rPr lang="en-US" smtClean="0"/>
              <a:pPr/>
              <a:t>12/5/2011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D060-12A5-43F9-8F8C-0E89A682869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DEAE-5BCF-417F-B4CE-20749EFE418D}" type="datetimeFigureOut">
              <a:rPr lang="en-US" smtClean="0"/>
              <a:pPr/>
              <a:t>12/5/2011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D060-12A5-43F9-8F8C-0E89A682869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DEAE-5BCF-417F-B4CE-20749EFE418D}" type="datetimeFigureOut">
              <a:rPr lang="en-US" smtClean="0"/>
              <a:pPr/>
              <a:t>12/5/2011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D060-12A5-43F9-8F8C-0E89A682869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DEAE-5BCF-417F-B4CE-20749EFE418D}" type="datetimeFigureOut">
              <a:rPr lang="en-US" smtClean="0"/>
              <a:pPr/>
              <a:t>12/5/2011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D060-12A5-43F9-8F8C-0E89A682869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DEAE-5BCF-417F-B4CE-20749EFE418D}" type="datetimeFigureOut">
              <a:rPr lang="en-US" smtClean="0"/>
              <a:pPr/>
              <a:t>12/5/2011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D060-12A5-43F9-8F8C-0E89A682869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DEAE-5BCF-417F-B4CE-20749EFE418D}" type="datetimeFigureOut">
              <a:rPr lang="en-US" smtClean="0"/>
              <a:pPr/>
              <a:t>12/5/2011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D060-12A5-43F9-8F8C-0E89A682869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DEAE-5BCF-417F-B4CE-20749EFE418D}" type="datetimeFigureOut">
              <a:rPr lang="en-US" smtClean="0"/>
              <a:pPr/>
              <a:t>12/5/2011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D060-12A5-43F9-8F8C-0E89A682869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6DEAE-5BCF-417F-B4CE-20749EFE418D}" type="datetimeFigureOut">
              <a:rPr lang="en-US" smtClean="0"/>
              <a:pPr/>
              <a:t>12/5/2011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BD060-12A5-43F9-8F8C-0E89A6828697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6DEAE-5BCF-417F-B4CE-20749EFE418D}" type="datetimeFigureOut">
              <a:rPr lang="en-US" smtClean="0"/>
              <a:pPr/>
              <a:t>12/5/2011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BD060-12A5-43F9-8F8C-0E89A6828697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8992" y="285728"/>
            <a:ext cx="2928958" cy="928694"/>
          </a:xfrm>
        </p:spPr>
        <p:txBody>
          <a:bodyPr/>
          <a:lstStyle/>
          <a:p>
            <a:r>
              <a:rPr lang="en-CA" b="1" u="sng" dirty="0" smtClean="0"/>
              <a:t>Chapter 8</a:t>
            </a:r>
            <a:endParaRPr lang="en-CA" b="1" u="sng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928802"/>
            <a:ext cx="2500330" cy="36994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428960" y="1428736"/>
            <a:ext cx="571504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4800" b="1" u="sng" dirty="0" smtClean="0">
                <a:solidFill>
                  <a:srgbClr val="002060"/>
                </a:solidFill>
              </a:rPr>
              <a:t>Lord Durham</a:t>
            </a:r>
            <a:r>
              <a:rPr lang="en-CA" sz="4800" b="1" dirty="0" smtClean="0">
                <a:solidFill>
                  <a:srgbClr val="002060"/>
                </a:solidFill>
              </a:rPr>
              <a:t>:</a:t>
            </a:r>
          </a:p>
          <a:p>
            <a:endParaRPr lang="en-CA" dirty="0"/>
          </a:p>
          <a:p>
            <a:r>
              <a:rPr lang="en-CA" dirty="0" smtClean="0"/>
              <a:t>- Governor General of British North America for 5 months in 1838.</a:t>
            </a:r>
          </a:p>
          <a:p>
            <a:endParaRPr lang="en-CA" dirty="0"/>
          </a:p>
          <a:p>
            <a:pPr>
              <a:buFontTx/>
              <a:buChar char="-"/>
            </a:pPr>
            <a:r>
              <a:rPr lang="en-CA" dirty="0" smtClean="0"/>
              <a:t>He was sent to BNA by the British to investigate the </a:t>
            </a:r>
          </a:p>
          <a:p>
            <a:r>
              <a:rPr lang="en-CA" dirty="0" smtClean="0"/>
              <a:t>Causes of the 1837 rebellions in Upper and Lower Canada. </a:t>
            </a:r>
          </a:p>
          <a:p>
            <a:endParaRPr lang="en-CA" dirty="0" smtClean="0"/>
          </a:p>
          <a:p>
            <a:pPr>
              <a:buFontTx/>
              <a:buChar char="-"/>
            </a:pPr>
            <a:r>
              <a:rPr lang="en-CA" dirty="0" smtClean="0"/>
              <a:t>Interested in educating the poor and giving </a:t>
            </a:r>
          </a:p>
          <a:p>
            <a:r>
              <a:rPr lang="en-CA" dirty="0" smtClean="0"/>
              <a:t>people more control over government.</a:t>
            </a:r>
          </a:p>
          <a:p>
            <a:endParaRPr lang="en-CA" dirty="0"/>
          </a:p>
          <a:p>
            <a:pPr>
              <a:buFontTx/>
              <a:buChar char="-"/>
            </a:pPr>
            <a:r>
              <a:rPr lang="en-CA" dirty="0" smtClean="0"/>
              <a:t>Named “Radical Jack” in the British House </a:t>
            </a:r>
          </a:p>
          <a:p>
            <a:r>
              <a:rPr lang="en-CA" dirty="0" smtClean="0"/>
              <a:t>of Commons</a:t>
            </a:r>
          </a:p>
          <a:p>
            <a:endParaRPr lang="en-CA" dirty="0"/>
          </a:p>
          <a:p>
            <a:pPr>
              <a:buFontTx/>
              <a:buChar char="-"/>
            </a:pPr>
            <a:r>
              <a:rPr lang="en-CA" dirty="0" smtClean="0"/>
              <a:t>Wrote the Durham Report when he returned </a:t>
            </a:r>
          </a:p>
          <a:p>
            <a:r>
              <a:rPr lang="en-CA" dirty="0" smtClean="0"/>
              <a:t>to England, and died in 1840.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3600" u="sng" dirty="0" smtClean="0"/>
              <a:t>Transportation</a:t>
            </a:r>
            <a:endParaRPr lang="en-CA" sz="3600" u="sng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37066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Life was made easier by the construction of </a:t>
            </a:r>
            <a:r>
              <a:rPr lang="en-CA" dirty="0" smtClean="0">
                <a:solidFill>
                  <a:srgbClr val="00B0F0"/>
                </a:solidFill>
              </a:rPr>
              <a:t>canals</a:t>
            </a:r>
            <a:r>
              <a:rPr lang="en-CA" dirty="0" smtClean="0"/>
              <a:t>.</a:t>
            </a:r>
          </a:p>
          <a:p>
            <a:pPr lvl="1"/>
            <a:r>
              <a:rPr lang="en-CA" dirty="0" smtClean="0"/>
              <a:t>Lachine Canal (1825)</a:t>
            </a:r>
          </a:p>
          <a:p>
            <a:pPr lvl="1"/>
            <a:r>
              <a:rPr lang="en-CA" dirty="0" err="1" smtClean="0"/>
              <a:t>Welland</a:t>
            </a:r>
            <a:r>
              <a:rPr lang="en-CA" dirty="0" smtClean="0"/>
              <a:t> Canal (1830)</a:t>
            </a:r>
          </a:p>
          <a:p>
            <a:pPr lvl="1"/>
            <a:r>
              <a:rPr lang="en-CA" dirty="0" smtClean="0"/>
              <a:t>Rideau Canal (1832)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The first </a:t>
            </a:r>
            <a:r>
              <a:rPr lang="en-CA" dirty="0" smtClean="0">
                <a:solidFill>
                  <a:srgbClr val="00B0F0"/>
                </a:solidFill>
              </a:rPr>
              <a:t>railway</a:t>
            </a:r>
            <a:r>
              <a:rPr lang="en-CA" dirty="0" smtClean="0"/>
              <a:t> was constructed in 1836 near  Montreal.</a:t>
            </a:r>
          </a:p>
          <a:p>
            <a:pPr lvl="1"/>
            <a:r>
              <a:rPr lang="en-CA" dirty="0" smtClean="0"/>
              <a:t>1840’s: 100km track built</a:t>
            </a:r>
          </a:p>
          <a:p>
            <a:pPr lvl="1"/>
            <a:r>
              <a:rPr lang="en-CA" dirty="0" smtClean="0"/>
              <a:t>1850’s: 3200km track built</a:t>
            </a:r>
          </a:p>
          <a:p>
            <a:pPr lvl="2"/>
            <a:r>
              <a:rPr lang="en-CA" dirty="0" smtClean="0"/>
              <a:t>Railways were cheaper than canals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357430"/>
            <a:ext cx="2589628" cy="24288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CA" sz="7200" dirty="0" smtClean="0"/>
              <a:t>Rideau Canal</a:t>
            </a:r>
            <a:endParaRPr lang="en-CA" sz="72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428604"/>
            <a:ext cx="2286016" cy="326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285728"/>
            <a:ext cx="285752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43240" y="3214686"/>
            <a:ext cx="2863679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00826" y="2071678"/>
            <a:ext cx="235745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714348" y="5572140"/>
            <a:ext cx="7715304" cy="804862"/>
          </a:xfrm>
        </p:spPr>
        <p:txBody>
          <a:bodyPr>
            <a:noAutofit/>
          </a:bodyPr>
          <a:lstStyle/>
          <a:p>
            <a:r>
              <a:rPr lang="en-CA" sz="2800" b="1" u="sng" dirty="0" smtClean="0"/>
              <a:t>HOMEWORK</a:t>
            </a:r>
            <a:r>
              <a:rPr lang="en-CA" sz="2800" dirty="0" smtClean="0"/>
              <a:t>:  STUDY FOR THE </a:t>
            </a:r>
            <a:r>
              <a:rPr lang="en-CA" sz="2800" dirty="0" smtClean="0"/>
              <a:t>CHAPTER 8 QUIZ!</a:t>
            </a:r>
            <a:endParaRPr lang="en-CA" sz="2800" dirty="0"/>
          </a:p>
        </p:txBody>
      </p:sp>
      <p:pic>
        <p:nvPicPr>
          <p:cNvPr id="2051" name="Picture 3" descr="C:\Users\L500-018\Pictures\Random Art\Ice Dragons Pictu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214290"/>
            <a:ext cx="5000660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Durham Report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7200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CA" dirty="0" smtClean="0"/>
              <a:t>The two colonies of Upper and Lower Canada should become one colony called the United Province of Canada.</a:t>
            </a:r>
          </a:p>
          <a:p>
            <a:pPr marL="514350" indent="-514350">
              <a:buAutoNum type="arabicPeriod"/>
            </a:pPr>
            <a:r>
              <a:rPr lang="en-CA" dirty="0" smtClean="0"/>
              <a:t>The new united colony of Canada should have responsible government, which means the government is responsible to the people.</a:t>
            </a:r>
          </a:p>
          <a:p>
            <a:pPr marL="514350" indent="-514350">
              <a:buNone/>
            </a:pPr>
            <a:endParaRPr lang="en-CA" dirty="0"/>
          </a:p>
          <a:p>
            <a:pPr marL="514350" indent="-514350">
              <a:buNone/>
            </a:pPr>
            <a:r>
              <a:rPr lang="en-CA" b="1" dirty="0" smtClean="0"/>
              <a:t>* </a:t>
            </a:r>
            <a:r>
              <a:rPr lang="en-CA" b="1" u="sng" dirty="0" smtClean="0"/>
              <a:t>Example</a:t>
            </a:r>
            <a:r>
              <a:rPr lang="en-CA" dirty="0" smtClean="0"/>
              <a:t>:  The executive council would be chosen by the Legislative Assembly, which is elected by the people.  </a:t>
            </a:r>
          </a:p>
          <a:p>
            <a:pPr marL="514350" indent="-514350">
              <a:buNone/>
            </a:pPr>
            <a:endParaRPr lang="en-CA" dirty="0"/>
          </a:p>
          <a:p>
            <a:pPr marL="514350" indent="-514350">
              <a:buNone/>
            </a:pPr>
            <a:r>
              <a:rPr lang="en-CA" dirty="0" smtClean="0"/>
              <a:t>		(The people of Canada would have the power!)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285728"/>
            <a:ext cx="10858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1571604" y="6143644"/>
            <a:ext cx="59293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http://www.histori.ca/minutes/minute.do?id=10141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329378" cy="1143000"/>
          </a:xfrm>
        </p:spPr>
        <p:txBody>
          <a:bodyPr/>
          <a:lstStyle/>
          <a:p>
            <a:r>
              <a:rPr lang="en-CA" u="sng" dirty="0" smtClean="0"/>
              <a:t>The Act of Union </a:t>
            </a:r>
            <a:r>
              <a:rPr lang="en-CA" dirty="0" smtClean="0"/>
              <a:t>(1841)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35785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The British government decided to follow one of Lord Durham’s recommendations.</a:t>
            </a:r>
          </a:p>
          <a:p>
            <a:pPr>
              <a:buFont typeface="Arial" charset="0"/>
              <a:buChar char="•"/>
            </a:pPr>
            <a:r>
              <a:rPr lang="en-CA" dirty="0" smtClean="0"/>
              <a:t>The Act of Union joined Upper and Lower Canada together as the </a:t>
            </a:r>
            <a:r>
              <a:rPr lang="en-CA" dirty="0" smtClean="0">
                <a:solidFill>
                  <a:srgbClr val="002060"/>
                </a:solidFill>
              </a:rPr>
              <a:t>United Province of Canada</a:t>
            </a:r>
            <a:r>
              <a:rPr lang="en-CA" dirty="0" smtClean="0"/>
              <a:t>.</a:t>
            </a:r>
          </a:p>
          <a:p>
            <a:pPr>
              <a:buFont typeface="Arial" charset="0"/>
              <a:buChar char="•"/>
            </a:pPr>
            <a:r>
              <a:rPr lang="en-CA" dirty="0" smtClean="0"/>
              <a:t>This was the first step towards </a:t>
            </a:r>
            <a:r>
              <a:rPr lang="en-CA" dirty="0" smtClean="0">
                <a:solidFill>
                  <a:srgbClr val="002060"/>
                </a:solidFill>
              </a:rPr>
              <a:t>Confederation </a:t>
            </a:r>
            <a:r>
              <a:rPr lang="en-CA" dirty="0" smtClean="0"/>
              <a:t>“Canada becoming a real country”</a:t>
            </a:r>
          </a:p>
          <a:p>
            <a:pPr>
              <a:buFont typeface="Arial" charset="0"/>
              <a:buChar char="•"/>
            </a:pPr>
            <a:r>
              <a:rPr lang="en-CA" u="sng" dirty="0" smtClean="0">
                <a:solidFill>
                  <a:srgbClr val="FF0000"/>
                </a:solidFill>
              </a:rPr>
              <a:t>Aim</a:t>
            </a:r>
            <a:r>
              <a:rPr lang="en-CA" dirty="0" smtClean="0"/>
              <a:t>: British were hoping the English speaking members from Upper and Lower Canada would unite and control the Legislative Assembly.</a:t>
            </a:r>
          </a:p>
          <a:p>
            <a:pPr>
              <a:buNone/>
            </a:pPr>
            <a:endParaRPr lang="en-CA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 of Union (1841)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CA" b="1" u="sng" dirty="0" smtClean="0"/>
              <a:t>Rules</a:t>
            </a:r>
            <a:r>
              <a:rPr lang="en-CA" dirty="0" smtClean="0"/>
              <a:t>:</a:t>
            </a:r>
          </a:p>
          <a:p>
            <a:endParaRPr lang="en-CA" dirty="0"/>
          </a:p>
          <a:p>
            <a:pPr lvl="1"/>
            <a:r>
              <a:rPr lang="en-CA" dirty="0" smtClean="0"/>
              <a:t>Created a single government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Equal representation from Canada West and Canada East</a:t>
            </a:r>
          </a:p>
          <a:p>
            <a:pPr lvl="1"/>
            <a:endParaRPr lang="en-CA" dirty="0"/>
          </a:p>
          <a:p>
            <a:pPr lvl="1"/>
            <a:r>
              <a:rPr lang="en-CA" dirty="0" smtClean="0"/>
              <a:t>English would be the official language of government </a:t>
            </a:r>
            <a:endParaRPr lang="en-CA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285860"/>
            <a:ext cx="271853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642918"/>
            <a:ext cx="3328982" cy="1143000"/>
          </a:xfrm>
        </p:spPr>
        <p:txBody>
          <a:bodyPr>
            <a:normAutofit/>
          </a:bodyPr>
          <a:lstStyle/>
          <a:p>
            <a:r>
              <a:rPr lang="en-CA" sz="6000" dirty="0" smtClean="0"/>
              <a:t>Lord Elgin</a:t>
            </a:r>
            <a:endParaRPr lang="en-CA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357562"/>
            <a:ext cx="8229600" cy="2928958"/>
          </a:xfrm>
        </p:spPr>
        <p:txBody>
          <a:bodyPr/>
          <a:lstStyle/>
          <a:p>
            <a:r>
              <a:rPr lang="en-CA" dirty="0" smtClean="0"/>
              <a:t>Became the new Governor General in 1847</a:t>
            </a:r>
          </a:p>
          <a:p>
            <a:endParaRPr lang="en-CA" dirty="0" smtClean="0"/>
          </a:p>
          <a:p>
            <a:r>
              <a:rPr lang="en-CA" dirty="0" smtClean="0"/>
              <a:t>His instructions were to permit responsible government</a:t>
            </a:r>
          </a:p>
          <a:p>
            <a:endParaRPr lang="en-CA" dirty="0"/>
          </a:p>
          <a:p>
            <a:endParaRPr lang="en-CA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00760" y="285728"/>
            <a:ext cx="1785950" cy="2747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85794"/>
          </a:xfrm>
        </p:spPr>
        <p:txBody>
          <a:bodyPr/>
          <a:lstStyle/>
          <a:p>
            <a:r>
              <a:rPr lang="en-CA" dirty="0" smtClean="0"/>
              <a:t>Rebellion Losses Bill (1849)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1000108"/>
            <a:ext cx="8643998" cy="5857892"/>
          </a:xfrm>
        </p:spPr>
        <p:txBody>
          <a:bodyPr>
            <a:normAutofit fontScale="77500" lnSpcReduction="20000"/>
          </a:bodyPr>
          <a:lstStyle/>
          <a:p>
            <a:r>
              <a:rPr lang="en-CA" dirty="0" smtClean="0"/>
              <a:t>The </a:t>
            </a:r>
            <a:r>
              <a:rPr lang="en-CA" dirty="0" smtClean="0">
                <a:solidFill>
                  <a:srgbClr val="FF0000"/>
                </a:solidFill>
              </a:rPr>
              <a:t>bill</a:t>
            </a:r>
            <a:r>
              <a:rPr lang="en-CA" dirty="0" smtClean="0"/>
              <a:t> (proposed law) presented to the Legislative Assembly wanted to pay the people of Canada East for property damage from the 1837 Rebellion in Lower Canada.</a:t>
            </a:r>
          </a:p>
          <a:p>
            <a:pPr lvl="1"/>
            <a:r>
              <a:rPr lang="en-CA" dirty="0" smtClean="0"/>
              <a:t>The people of Canada West already were repaid for their property damage</a:t>
            </a:r>
          </a:p>
          <a:p>
            <a:endParaRPr lang="en-CA" dirty="0"/>
          </a:p>
          <a:p>
            <a:r>
              <a:rPr lang="en-CA" dirty="0" smtClean="0"/>
              <a:t>The Tories didn’t like this bill because they didn’t want rebels to get any money for losing the rebellion</a:t>
            </a:r>
          </a:p>
          <a:p>
            <a:endParaRPr lang="en-CA" dirty="0"/>
          </a:p>
          <a:p>
            <a:r>
              <a:rPr lang="en-CA" dirty="0" smtClean="0"/>
              <a:t>There were riots in Toronto, Kingston and Montreal</a:t>
            </a:r>
          </a:p>
          <a:p>
            <a:endParaRPr lang="en-CA" dirty="0"/>
          </a:p>
          <a:p>
            <a:r>
              <a:rPr lang="en-CA" dirty="0" smtClean="0"/>
              <a:t>An angry mob set the Montreal Parliament (government) buildings on fire in protest and threw eggs, rocks, vegetables and dead rats at Lord Elgin</a:t>
            </a:r>
          </a:p>
          <a:p>
            <a:endParaRPr lang="en-CA" dirty="0"/>
          </a:p>
          <a:p>
            <a:r>
              <a:rPr lang="en-CA" dirty="0" smtClean="0"/>
              <a:t>This was the first test to responsible government!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250033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LOOK AT THE PICTURE OF THE GOVERNMENT OF THE UNITED PROVINCE OF CANADA ON PAGE 166</a:t>
            </a:r>
            <a:endParaRPr lang="en-CA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488" y="3286124"/>
            <a:ext cx="3071834" cy="322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114932" cy="1143000"/>
          </a:xfrm>
        </p:spPr>
        <p:txBody>
          <a:bodyPr/>
          <a:lstStyle/>
          <a:p>
            <a:r>
              <a:rPr lang="en-CA" dirty="0" smtClean="0"/>
              <a:t>Political Parties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2143116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CA" u="sng" dirty="0" smtClean="0"/>
              <a:t>Definition</a:t>
            </a:r>
            <a:r>
              <a:rPr lang="en-CA" dirty="0" smtClean="0"/>
              <a:t>:  A group of people with similar beliefs about government, who work together to get their candidates elected as representatives.</a:t>
            </a:r>
          </a:p>
          <a:p>
            <a:endParaRPr lang="en-CA" dirty="0" smtClean="0"/>
          </a:p>
          <a:p>
            <a:r>
              <a:rPr lang="en-CA" dirty="0" smtClean="0"/>
              <a:t>The party with the most elected members controlled the Legislative Assembly, so members united in political parties in order to get power. </a:t>
            </a:r>
            <a:endParaRPr lang="en-CA" dirty="0"/>
          </a:p>
        </p:txBody>
      </p:sp>
      <p:pic>
        <p:nvPicPr>
          <p:cNvPr id="4" name="Picture 6" descr="civics sample 05_Pic9"/>
          <p:cNvPicPr>
            <a:picLocks noChangeAspect="1" noChangeArrowheads="1"/>
          </p:cNvPicPr>
          <p:nvPr/>
        </p:nvPicPr>
        <p:blipFill>
          <a:blip r:embed="rId2" cstate="print"/>
          <a:srcRect r="3758"/>
          <a:stretch>
            <a:fillRect/>
          </a:stretch>
        </p:blipFill>
        <p:spPr bwMode="auto">
          <a:xfrm>
            <a:off x="5857884" y="214290"/>
            <a:ext cx="249054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u="sng" dirty="0" smtClean="0"/>
              <a:t>Life in the Province of Canada</a:t>
            </a:r>
            <a:endParaRPr lang="en-CA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CA" u="sng" dirty="0" smtClean="0"/>
              <a:t>Canada West</a:t>
            </a:r>
            <a:endParaRPr lang="en-CA" u="sng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468835"/>
          </a:xfrm>
        </p:spPr>
        <p:txBody>
          <a:bodyPr>
            <a:normAutofit lnSpcReduction="10000"/>
          </a:bodyPr>
          <a:lstStyle/>
          <a:p>
            <a:r>
              <a:rPr lang="en-CA" sz="2600" dirty="0" smtClean="0"/>
              <a:t>In 1841, the two largest cities in Canada West were Toronto (15,000) and Kingston (3000).</a:t>
            </a:r>
          </a:p>
          <a:p>
            <a:endParaRPr lang="en-CA" sz="2600" dirty="0" smtClean="0"/>
          </a:p>
          <a:p>
            <a:r>
              <a:rPr lang="en-CA" sz="2600" dirty="0" smtClean="0"/>
              <a:t>Kingston was the capital of Canada from 1841 to 1844.</a:t>
            </a:r>
          </a:p>
          <a:p>
            <a:endParaRPr lang="en-CA" sz="2600" dirty="0" smtClean="0"/>
          </a:p>
          <a:p>
            <a:r>
              <a:rPr lang="en-CA" sz="2600" dirty="0" smtClean="0"/>
              <a:t>Wheat was the major crop</a:t>
            </a:r>
            <a:r>
              <a:rPr lang="en-CA" dirty="0" smtClean="0"/>
              <a:t>.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CA" u="sng" dirty="0" smtClean="0"/>
              <a:t>Canada East</a:t>
            </a:r>
            <a:endParaRPr lang="en-CA" u="sng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468835"/>
          </a:xfrm>
        </p:spPr>
        <p:txBody>
          <a:bodyPr/>
          <a:lstStyle/>
          <a:p>
            <a:r>
              <a:rPr lang="en-CA" dirty="0" smtClean="0"/>
              <a:t>In 1841, the two largest cities in Canada East were Quebec City (31,700) and Montreal (40,000).</a:t>
            </a:r>
          </a:p>
          <a:p>
            <a:endParaRPr lang="en-CA" dirty="0" smtClean="0"/>
          </a:p>
          <a:p>
            <a:r>
              <a:rPr lang="en-CA" dirty="0" smtClean="0"/>
              <a:t>Montreal was the capital of Canada from 1844 to 1849.</a:t>
            </a:r>
          </a:p>
          <a:p>
            <a:endParaRPr lang="en-CA" dirty="0" smtClean="0"/>
          </a:p>
          <a:p>
            <a:r>
              <a:rPr lang="en-CA" dirty="0" smtClean="0"/>
              <a:t>Most people were habitants and still farmed using the Seigneurial system.</a:t>
            </a: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116</TotalTime>
  <Words>592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Chapter 8</vt:lpstr>
      <vt:lpstr>Durham Report</vt:lpstr>
      <vt:lpstr>The Act of Union (1841)</vt:lpstr>
      <vt:lpstr>Act of Union (1841)</vt:lpstr>
      <vt:lpstr>Lord Elgin</vt:lpstr>
      <vt:lpstr>Rebellion Losses Bill (1849)</vt:lpstr>
      <vt:lpstr>LOOK AT THE PICTURE OF THE GOVERNMENT OF THE UNITED PROVINCE OF CANADA ON PAGE 166</vt:lpstr>
      <vt:lpstr>Political Parties</vt:lpstr>
      <vt:lpstr>Life in the Province of Canada</vt:lpstr>
      <vt:lpstr>Transportation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L500-018</dc:creator>
  <cp:lastModifiedBy>L500-018</cp:lastModifiedBy>
  <cp:revision>9</cp:revision>
  <dcterms:created xsi:type="dcterms:W3CDTF">2010-04-08T08:51:54Z</dcterms:created>
  <dcterms:modified xsi:type="dcterms:W3CDTF">2011-12-05T04:42:48Z</dcterms:modified>
</cp:coreProperties>
</file>